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0" r:id="rId4"/>
    <p:sldId id="259" r:id="rId5"/>
    <p:sldId id="258" r:id="rId6"/>
    <p:sldId id="257"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991CEF7-E715-445A-8227-3486ADDF6738}" type="datetimeFigureOut">
              <a:rPr lang="en-US" smtClean="0"/>
              <a:t>12/4/2024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D5FD0CD-C9F6-413F-B69E-3E0F7B3D91E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991CEF7-E715-445A-8227-3486ADDF6738}" type="datetimeFigureOut">
              <a:rPr lang="en-US" smtClean="0"/>
              <a:t>12/4/2024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D5FD0CD-C9F6-413F-B69E-3E0F7B3D91E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991CEF7-E715-445A-8227-3486ADDF6738}" type="datetimeFigureOut">
              <a:rPr lang="en-US" smtClean="0"/>
              <a:t>12/4/2024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D5FD0CD-C9F6-413F-B69E-3E0F7B3D91E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991CEF7-E715-445A-8227-3486ADDF6738}" type="datetimeFigureOut">
              <a:rPr lang="en-US" smtClean="0"/>
              <a:t>12/4/2024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D5FD0CD-C9F6-413F-B69E-3E0F7B3D91E7}"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991CEF7-E715-445A-8227-3486ADDF6738}" type="datetimeFigureOut">
              <a:rPr lang="en-US" smtClean="0"/>
              <a:t>12/4/2024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D5FD0CD-C9F6-413F-B69E-3E0F7B3D91E7}"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991CEF7-E715-445A-8227-3486ADDF6738}" type="datetimeFigureOut">
              <a:rPr lang="en-US" smtClean="0"/>
              <a:t>12/4/2024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D5FD0CD-C9F6-413F-B69E-3E0F7B3D91E7}"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991CEF7-E715-445A-8227-3486ADDF6738}" type="datetimeFigureOut">
              <a:rPr lang="en-US" smtClean="0"/>
              <a:t>12/4/2024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D5FD0CD-C9F6-413F-B69E-3E0F7B3D91E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991CEF7-E715-445A-8227-3486ADDF6738}" type="datetimeFigureOut">
              <a:rPr lang="en-US" smtClean="0"/>
              <a:t>12/4/2024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D5FD0CD-C9F6-413F-B69E-3E0F7B3D91E7}"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991CEF7-E715-445A-8227-3486ADDF6738}" type="datetimeFigureOut">
              <a:rPr lang="en-US" smtClean="0"/>
              <a:t>12/4/2024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D5FD0CD-C9F6-413F-B69E-3E0F7B3D91E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991CEF7-E715-445A-8227-3486ADDF6738}" type="datetimeFigureOut">
              <a:rPr lang="en-US" smtClean="0"/>
              <a:t>12/4/2024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D5FD0CD-C9F6-413F-B69E-3E0F7B3D91E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991CEF7-E715-445A-8227-3486ADDF6738}" type="datetimeFigureOut">
              <a:rPr lang="en-US" smtClean="0"/>
              <a:t>12/4/2024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D5FD0CD-C9F6-413F-B69E-3E0F7B3D91E7}"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991CEF7-E715-445A-8227-3486ADDF6738}" type="datetimeFigureOut">
              <a:rPr lang="en-US" smtClean="0"/>
              <a:t>12/4/2024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D5FD0CD-C9F6-413F-B69E-3E0F7B3D91E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Probability sampling methods</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None/>
            </a:pPr>
            <a:r>
              <a:rPr lang="en-US" dirty="0" smtClean="0"/>
              <a:t>Probability sampling means that every member of the population has a chance of being selected. It is mainly used in quantitative research. If you want to produce results that are representative of the whole population, probability sampling techniques are the most valid choice.</a:t>
            </a:r>
          </a:p>
          <a:p>
            <a:pPr algn="just">
              <a:buNone/>
            </a:pPr>
            <a:r>
              <a:rPr lang="en-US" dirty="0" smtClean="0"/>
              <a:t>There are four main types of probability sample.</a:t>
            </a:r>
            <a:endParaRPr lang="en-US" dirty="0"/>
          </a:p>
        </p:txBody>
      </p:sp>
      <p:sp>
        <p:nvSpPr>
          <p:cNvPr id="2" name="Title 1"/>
          <p:cNvSpPr>
            <a:spLocks noGrp="1"/>
          </p:cNvSpPr>
          <p:nvPr>
            <p:ph type="title"/>
          </p:nvPr>
        </p:nvSpPr>
        <p:spPr/>
        <p:txBody>
          <a:bodyPr/>
          <a:lstStyle/>
          <a:p>
            <a:r>
              <a:rPr lang="en-US" b="1" dirty="0" smtClean="0"/>
              <a:t>Probability sampling methods</a:t>
            </a: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514350" indent="-514350" algn="just">
              <a:buNone/>
            </a:pPr>
            <a:r>
              <a:rPr lang="en-US" dirty="0" smtClean="0"/>
              <a:t>In a simple random sample, every member of the population has an equal chance of being selected. Your sampling frame should include the whole population. To conduct this type of sampling, you can use tools like random number generators or other techniques that are based entirely on chance.</a:t>
            </a:r>
          </a:p>
          <a:p>
            <a:pPr marL="514350" indent="-514350" algn="just">
              <a:buNone/>
            </a:pPr>
            <a:r>
              <a:rPr lang="en-US" dirty="0" smtClean="0"/>
              <a:t>Example: Simple random sampling</a:t>
            </a:r>
          </a:p>
          <a:p>
            <a:pPr marL="514350" indent="-514350" algn="just">
              <a:buNone/>
            </a:pPr>
            <a:r>
              <a:rPr lang="en-US" dirty="0" smtClean="0"/>
              <a:t>You want to select a simple random sample of 1000 employees of a social media marketing company. You assign a number to every employee in the company database from 1 to 1000, and use a random number generator to select 100 numbers.</a:t>
            </a:r>
            <a:endParaRPr lang="en-US" dirty="0"/>
          </a:p>
        </p:txBody>
      </p:sp>
      <p:sp>
        <p:nvSpPr>
          <p:cNvPr id="2" name="Title 1"/>
          <p:cNvSpPr>
            <a:spLocks noGrp="1"/>
          </p:cNvSpPr>
          <p:nvPr>
            <p:ph type="title"/>
          </p:nvPr>
        </p:nvSpPr>
        <p:spPr/>
        <p:txBody>
          <a:bodyPr>
            <a:normAutofit/>
          </a:bodyPr>
          <a:lstStyle/>
          <a:p>
            <a:r>
              <a:rPr lang="en-US" b="1" dirty="0" smtClean="0"/>
              <a:t>1. Simple random sampling</a:t>
            </a: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just">
              <a:buNone/>
            </a:pPr>
            <a:r>
              <a:rPr lang="en-US" dirty="0" smtClean="0"/>
              <a:t>Systematic sampling is similar to simple random sampling, but it is usually slightly easier to conduct. Every member of the population is listed with a number, but instead of randomly generating numbers, individuals are chosen at regular intervals.</a:t>
            </a:r>
          </a:p>
          <a:p>
            <a:pPr algn="just">
              <a:buNone/>
            </a:pPr>
            <a:r>
              <a:rPr lang="en-US" dirty="0" smtClean="0"/>
              <a:t>Example: Systematic sampling</a:t>
            </a:r>
          </a:p>
          <a:p>
            <a:pPr algn="just">
              <a:buNone/>
            </a:pPr>
            <a:r>
              <a:rPr lang="en-US" dirty="0" smtClean="0"/>
              <a:t>All employees of the company are listed in alphabetical order. From the first 10 numbers, you randomly select a starting point: number 6. From number 6 onwards, every 10th person on the list is selected (6, 16, 26, 36, and so on), and you end up with a sample of 100 </a:t>
            </a:r>
            <a:r>
              <a:rPr lang="en-US" dirty="0" err="1" smtClean="0"/>
              <a:t>people.If</a:t>
            </a:r>
            <a:r>
              <a:rPr lang="en-US" dirty="0" smtClean="0"/>
              <a:t> you use this technique, it is important to make sure that there is no hidden pattern in the list that might skew the sample. For example, if the HR database groups employees by team, and team members are listed in order of seniority, there is a risk that your interval might skip over people in junior roles, resulting in a sample that is skewed towards senior employees.</a:t>
            </a:r>
            <a:endParaRPr lang="en-US" dirty="0"/>
          </a:p>
        </p:txBody>
      </p:sp>
      <p:sp>
        <p:nvSpPr>
          <p:cNvPr id="2" name="Title 1"/>
          <p:cNvSpPr>
            <a:spLocks noGrp="1"/>
          </p:cNvSpPr>
          <p:nvPr>
            <p:ph type="title"/>
          </p:nvPr>
        </p:nvSpPr>
        <p:spPr/>
        <p:txBody>
          <a:bodyPr>
            <a:normAutofit/>
          </a:bodyPr>
          <a:lstStyle/>
          <a:p>
            <a:r>
              <a:rPr lang="en-US" b="1" dirty="0" smtClean="0"/>
              <a:t>2. Systematic sampling</a:t>
            </a: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just">
              <a:buNone/>
            </a:pPr>
            <a:r>
              <a:rPr lang="en-US" dirty="0" smtClean="0"/>
              <a:t>Stratified sampling involves dividing the population into subpopulations that may differ in important ways. It allows you draw more precise conclusions by ensuring that every subgroup is properly represented in the sample. To use this sampling method, you divide the population into subgroups (called strata) based on the relevant characteristic (e.g., gender identity, age range, income bracket, job role).Based on the overall proportions of the population, you calculate how many people should be sampled from each subgroup. Then you use random or systematic sampling to select a sample from each subgroup.</a:t>
            </a:r>
          </a:p>
          <a:p>
            <a:pPr algn="just">
              <a:buNone/>
            </a:pPr>
            <a:r>
              <a:rPr lang="en-US" dirty="0" smtClean="0"/>
              <a:t>Example: Stratified sampling</a:t>
            </a:r>
          </a:p>
          <a:p>
            <a:pPr algn="just">
              <a:buNone/>
            </a:pPr>
            <a:r>
              <a:rPr lang="en-US" dirty="0" smtClean="0"/>
              <a:t>The company has 800 female employees and 200 male employees. You want to ensure that the sample reflects the gender balance of the company, so you sort the population into two strata based on gender. Then you use random sampling on each group, selecting 80 women and 20 men, which gives you a representative sample of 100 people.</a:t>
            </a:r>
            <a:endParaRPr lang="en-US" dirty="0"/>
          </a:p>
        </p:txBody>
      </p:sp>
      <p:sp>
        <p:nvSpPr>
          <p:cNvPr id="2" name="Title 1"/>
          <p:cNvSpPr>
            <a:spLocks noGrp="1"/>
          </p:cNvSpPr>
          <p:nvPr>
            <p:ph type="title"/>
          </p:nvPr>
        </p:nvSpPr>
        <p:spPr/>
        <p:txBody>
          <a:bodyPr>
            <a:normAutofit/>
          </a:bodyPr>
          <a:lstStyle/>
          <a:p>
            <a:r>
              <a:rPr lang="en-US" b="1" dirty="0" smtClean="0"/>
              <a:t>3. Stratified sampling</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algn="just">
              <a:buNone/>
            </a:pPr>
            <a:r>
              <a:rPr lang="en-US" dirty="0" smtClean="0"/>
              <a:t>Cluster sampling also involves dividing the population into subgroups, but each subgroup should have similar characteristics to the whole sample. Instead of sampling individuals from each subgroup, you randomly select entire subgroups. If it is practically possible, you might include every individual from each sampled cluster. If the clusters themselves are large, you can also sample individuals from within each cluster using one of the techniques above. This is called multistage sampling. This method is good for dealing with large and dispersed populations, but there is more risk of error in the sample, as there could be substantial differences between clusters. It’s difficult to guarantee that the sampled clusters are really representative of the whole population.</a:t>
            </a:r>
          </a:p>
          <a:p>
            <a:pPr algn="just">
              <a:buNone/>
            </a:pPr>
            <a:r>
              <a:rPr lang="en-US" dirty="0" smtClean="0"/>
              <a:t>Example: Cluster sampling</a:t>
            </a:r>
          </a:p>
          <a:p>
            <a:pPr algn="just">
              <a:buNone/>
            </a:pPr>
            <a:r>
              <a:rPr lang="en-US" dirty="0" smtClean="0"/>
              <a:t>The company has offices in 10 cities across the country (all with roughly the same number of employees in similar roles). You don’t have the capacity to travel to every office to collect your data, so you use random sampling to select 3 offices – these are your clusters.</a:t>
            </a:r>
            <a:endParaRPr lang="en-US" dirty="0"/>
          </a:p>
        </p:txBody>
      </p:sp>
      <p:sp>
        <p:nvSpPr>
          <p:cNvPr id="2" name="Title 1"/>
          <p:cNvSpPr>
            <a:spLocks noGrp="1"/>
          </p:cNvSpPr>
          <p:nvPr>
            <p:ph type="title"/>
          </p:nvPr>
        </p:nvSpPr>
        <p:spPr/>
        <p:txBody>
          <a:bodyPr>
            <a:normAutofit/>
          </a:bodyPr>
          <a:lstStyle/>
          <a:p>
            <a:r>
              <a:rPr lang="en-US" b="1" dirty="0" smtClean="0"/>
              <a:t>4. Cluster sampling</a:t>
            </a:r>
            <a:endParaRPr lang="en-US"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TotalTime>
  <Words>726</Words>
  <Application>Microsoft Office PowerPoint</Application>
  <PresentationFormat>On-screen Show (4:3)</PresentationFormat>
  <Paragraphs>20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Concourse</vt:lpstr>
      <vt:lpstr>Probability sampling methods</vt:lpstr>
      <vt:lpstr>Probability sampling methods</vt:lpstr>
      <vt:lpstr>1. Simple random sampling</vt:lpstr>
      <vt:lpstr>2. Systematic sampling</vt:lpstr>
      <vt:lpstr>3. Stratified sampling</vt:lpstr>
      <vt:lpstr>4. Cluster sampling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Probability sampling methods</dc:title>
  <dc:creator>Hp</dc:creator>
  <cp:lastModifiedBy>Hp</cp:lastModifiedBy>
  <cp:revision>1</cp:revision>
  <dcterms:created xsi:type="dcterms:W3CDTF">2024-12-04T16:50:58Z</dcterms:created>
  <dcterms:modified xsi:type="dcterms:W3CDTF">2024-12-04T16:55:36Z</dcterms:modified>
</cp:coreProperties>
</file>